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1" r:id="rId2"/>
    <p:sldId id="300" r:id="rId3"/>
    <p:sldId id="299" r:id="rId4"/>
    <p:sldId id="301" r:id="rId5"/>
    <p:sldId id="302" r:id="rId6"/>
    <p:sldId id="303" r:id="rId7"/>
    <p:sldId id="305" r:id="rId8"/>
    <p:sldId id="309" r:id="rId9"/>
    <p:sldId id="308" r:id="rId10"/>
    <p:sldId id="304" r:id="rId11"/>
    <p:sldId id="306" r:id="rId12"/>
    <p:sldId id="307" r:id="rId1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4C32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298406-7BE3-46F3-87FC-FF9CFDE1FB9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0391E-D05A-4126-A4A4-5CE3EF5FD5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6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0" y="0"/>
            <a:ext cx="9142413" cy="6858000"/>
            <a:chOff x="0" y="0"/>
            <a:chExt cx="5759" cy="4320"/>
          </a:xfrm>
        </p:grpSpPr>
        <p:sp>
          <p:nvSpPr>
            <p:cNvPr id="5" name="Прямоуг. 3"/>
            <p:cNvSpPr>
              <a:spLocks noChangeArrowheads="1"/>
            </p:cNvSpPr>
            <p:nvPr/>
          </p:nvSpPr>
          <p:spPr bwMode="auto">
            <a:xfrm>
              <a:off x="0" y="0"/>
              <a:ext cx="910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Calibri" pitchFamily="34" charset="0"/>
              </a:endParaRPr>
            </a:p>
          </p:txBody>
        </p:sp>
        <p:grpSp>
          <p:nvGrpSpPr>
            <p:cNvPr id="6" name="Группа 4"/>
            <p:cNvGrpSpPr>
              <a:grpSpLocks/>
            </p:cNvGrpSpPr>
            <p:nvPr/>
          </p:nvGrpSpPr>
          <p:grpSpPr bwMode="auto">
            <a:xfrm>
              <a:off x="381" y="2280"/>
              <a:ext cx="5369" cy="48"/>
              <a:chOff x="381" y="2280"/>
              <a:chExt cx="5369" cy="48"/>
            </a:xfrm>
          </p:grpSpPr>
          <p:sp>
            <p:nvSpPr>
              <p:cNvPr id="8" name="Линия 5"/>
              <p:cNvSpPr>
                <a:spLocks noChangeShapeType="1"/>
              </p:cNvSpPr>
              <p:nvPr/>
            </p:nvSpPr>
            <p:spPr bwMode="auto">
              <a:xfrm>
                <a:off x="381" y="2328"/>
                <a:ext cx="5369" cy="0"/>
              </a:xfrm>
              <a:prstGeom prst="line">
                <a:avLst/>
              </a:prstGeom>
              <a:noFill/>
              <a:ln w="25400" cap="sq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Линия 6"/>
              <p:cNvSpPr>
                <a:spLocks noChangeShapeType="1"/>
              </p:cNvSpPr>
              <p:nvPr/>
            </p:nvSpPr>
            <p:spPr bwMode="auto">
              <a:xfrm>
                <a:off x="381" y="2280"/>
                <a:ext cx="5369" cy="0"/>
              </a:xfrm>
              <a:prstGeom prst="line">
                <a:avLst/>
              </a:prstGeom>
              <a:noFill/>
              <a:ln w="76200" cap="sq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Прямоуг. 7"/>
            <p:cNvSpPr>
              <a:spLocks noChangeArrowheads="1"/>
            </p:cNvSpPr>
            <p:nvPr/>
          </p:nvSpPr>
          <p:spPr bwMode="auto">
            <a:xfrm>
              <a:off x="384" y="960"/>
              <a:ext cx="5375" cy="38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Calibri" pitchFamily="34" charset="0"/>
              </a:endParaRPr>
            </a:p>
          </p:txBody>
        </p:sp>
      </p:grpSp>
      <p:sp>
        <p:nvSpPr>
          <p:cNvPr id="85000" name="Прямоуг. 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85001" name="Прямоуг. 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0" name="Прямоуг.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Прямоуг. 11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. 12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22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036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34188" y="266700"/>
            <a:ext cx="2081212" cy="5905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0550" y="266700"/>
            <a:ext cx="6091238" cy="5905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76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550" y="266700"/>
            <a:ext cx="8324850" cy="11049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43000" y="1790700"/>
            <a:ext cx="7772400" cy="43815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06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90550" y="266700"/>
            <a:ext cx="8324850" cy="5905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615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518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70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790700"/>
            <a:ext cx="3810000" cy="4381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05400" y="1790700"/>
            <a:ext cx="3810000" cy="4381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329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799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691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518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553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Прямоуг.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. 1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86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. 2"/>
          <p:cNvSpPr>
            <a:spLocks noChangeArrowheads="1"/>
          </p:cNvSpPr>
          <p:nvPr/>
        </p:nvSpPr>
        <p:spPr bwMode="auto">
          <a:xfrm>
            <a:off x="0" y="0"/>
            <a:ext cx="1444625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Calibri" pitchFamily="34" charset="0"/>
            </a:endParaRPr>
          </a:p>
        </p:txBody>
      </p:sp>
      <p:grpSp>
        <p:nvGrpSpPr>
          <p:cNvPr id="10243" name="Группа 3"/>
          <p:cNvGrpSpPr>
            <a:grpSpLocks/>
          </p:cNvGrpSpPr>
          <p:nvPr/>
        </p:nvGrpSpPr>
        <p:grpSpPr bwMode="auto">
          <a:xfrm>
            <a:off x="620713" y="1447800"/>
            <a:ext cx="8523287" cy="76200"/>
            <a:chOff x="381" y="888"/>
            <a:chExt cx="5369" cy="48"/>
          </a:xfrm>
        </p:grpSpPr>
        <p:sp>
          <p:nvSpPr>
            <p:cNvPr id="1033" name="Линия 4"/>
            <p:cNvSpPr>
              <a:spLocks noChangeShapeType="1"/>
            </p:cNvSpPr>
            <p:nvPr/>
          </p:nvSpPr>
          <p:spPr bwMode="auto">
            <a:xfrm>
              <a:off x="381" y="936"/>
              <a:ext cx="5369" cy="0"/>
            </a:xfrm>
            <a:prstGeom prst="line">
              <a:avLst/>
            </a:prstGeom>
            <a:noFill/>
            <a:ln w="25400" cap="sq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" name="Линия 5"/>
            <p:cNvSpPr>
              <a:spLocks noChangeShapeType="1"/>
            </p:cNvSpPr>
            <p:nvPr/>
          </p:nvSpPr>
          <p:spPr bwMode="auto">
            <a:xfrm>
              <a:off x="381" y="888"/>
              <a:ext cx="5369" cy="0"/>
            </a:xfrm>
            <a:prstGeom prst="line">
              <a:avLst/>
            </a:prstGeom>
            <a:noFill/>
            <a:ln w="76200" cap="sq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8" name="Прямоуг. 6"/>
          <p:cNvSpPr>
            <a:spLocks noGrp="1" noChangeArrowheads="1"/>
          </p:cNvSpPr>
          <p:nvPr>
            <p:ph type="title"/>
          </p:nvPr>
        </p:nvSpPr>
        <p:spPr bwMode="auto">
          <a:xfrm>
            <a:off x="590550" y="266700"/>
            <a:ext cx="83248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5" name="Прямоуг.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790700"/>
            <a:ext cx="77724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3976" name="Прямоуг.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83977" name="Прямоуг.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</a:defRPr>
            </a:lvl1pPr>
          </a:lstStyle>
          <a:p>
            <a:fld id="{DE44210A-2F34-4AA1-8F89-72952FBCF5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3978" name="Прямоуг.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</a:defRPr>
            </a:lvl1pPr>
          </a:lstStyle>
          <a:p>
            <a:fld id="{EDE07C08-CFDB-4E16-B416-51EF341E4235}" type="datetimeFigureOut">
              <a:rPr lang="ru-RU" smtClean="0"/>
              <a:pPr/>
              <a:t>10.03.2020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41509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ru24@minjust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to54.minjust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garantF1://55072502.5000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координац совет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065065"/>
              </p:ext>
            </p:extLst>
          </p:nvPr>
        </p:nvGraphicFramePr>
        <p:xfrm>
          <a:off x="1500188" y="924395"/>
          <a:ext cx="7320284" cy="5695073"/>
        </p:xfrm>
        <a:graphic>
          <a:graphicData uri="http://schemas.openxmlformats.org/drawingml/2006/table">
            <a:tbl>
              <a:tblPr/>
              <a:tblGrid>
                <a:gridCol w="7320284"/>
              </a:tblGrid>
              <a:tr h="2357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154" marR="6815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112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70C0"/>
                        </a:solidFill>
                        <a:latin typeface="Arial"/>
                        <a:ea typeface="Times New Roman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3200" i="1" u="sng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lvl="1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i="1" u="non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Государственная</a:t>
                      </a:r>
                      <a:r>
                        <a:rPr lang="ru-RU" sz="3200" i="1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услуга</a:t>
                      </a:r>
                    </a:p>
                    <a:p>
                      <a:pPr marL="457200" lvl="1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i="1" u="non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внесению казачьих обществ </a:t>
                      </a:r>
                      <a:r>
                        <a:rPr lang="en-US" sz="3200" i="1" u="non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3200" i="1" u="non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i="1" u="non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государственный реестр </a:t>
                      </a:r>
                      <a:endParaRPr lang="en-US" sz="3200" i="1" u="none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lvl="1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i="1" u="non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казачьих обществ </a:t>
                      </a:r>
                      <a:endParaRPr lang="en-US" sz="3200" i="1" u="none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lvl="1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i="1" u="non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Российской Федерации</a:t>
                      </a:r>
                      <a:endParaRPr lang="ru-RU" sz="1800" b="1" u="none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54" marR="6815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6168">
                <a:tc>
                  <a:txBody>
                    <a:bodyPr/>
                    <a:lstStyle/>
                    <a:p>
                      <a:endParaRPr lang="ru-RU" sz="1800" baseline="0" dirty="0" smtClean="0"/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70C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154" marR="6815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1645">
                <a:tc>
                  <a:txBody>
                    <a:bodyPr/>
                    <a:lstStyle/>
                    <a:p>
                      <a:endParaRPr lang="ru-RU" sz="1800" baseline="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70C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154" marR="6815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19672" y="1988840"/>
            <a:ext cx="71287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предоставление государственной услуги государственная пошлина или иная плата не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взимаются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00188" y="391209"/>
            <a:ext cx="7536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Плата за предоставление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услуги</a:t>
            </a:r>
          </a:p>
        </p:txBody>
      </p:sp>
    </p:spTree>
    <p:extLst>
      <p:ext uri="{BB962C8B-B14F-4D97-AF65-F5344CB8AC3E}">
        <p14:creationId xmlns:p14="http://schemas.microsoft.com/office/powerpoint/2010/main" val="455291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60432"/>
            <a:ext cx="76438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ОСНОВАНИЯ ДЛЯ 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ПРИОСТАНОВЛЕНИЯ И ОТКАЗА </a:t>
            </a:r>
          </a:p>
          <a:p>
            <a:pPr algn="ctr"/>
            <a:r>
              <a:rPr lang="ru-RU" altLang="ru-RU" sz="2000" b="1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000" b="1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ПРЕДОСТАВЛЕНИИ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ГОСУДАРСТВЕННОЙ УСЛУГИ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00188" y="1700808"/>
            <a:ext cx="76438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государственной услуги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приостановлено, если: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представлены документы, необходимые для внесения казачьего общества в государственный реестр;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внесения казачьего общества в государственный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документы не соответствуют законодательству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документах, представленных для внесения казачьего общества в государственный реестр,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содержатся недостоверные сведения.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предоставлении государственной услуги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отказано,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представлены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ненадлежащий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устранены основания, повлекшие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приостановление предоставления государственной услуги, в срок, установленный решением центрального аппарата (территориального органа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262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05435" y="1511890"/>
            <a:ext cx="7643812" cy="1654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630132,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Новосибирск,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Челюскинцев,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50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тел./факс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383) 221-91-17,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факс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383) 221-15-80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5</a:t>
            </a:r>
            <a:r>
              <a:rPr lang="en-US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4@minjust.ru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сайт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www.to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5</a:t>
            </a:r>
            <a:r>
              <a:rPr lang="en-US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4.minjust.ru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</a:p>
          <a:p>
            <a:pPr lvl="0" algn="ctr" eaLnBrk="0" fontAlgn="base" hangingPunct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88" y="252710"/>
            <a:ext cx="75363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Главное управление </a:t>
            </a:r>
          </a:p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Министерства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юстиции Российской Федерации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Новосибирской области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98430" y="2564904"/>
            <a:ext cx="7536308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 делам некоммерческих организаций:   </a:t>
            </a: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Начальник отдела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Китаева Елена Александровна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каб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тел.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217-37-85)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Заместитель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начальника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отдела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Филимонова Оксана Анатольевна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каб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203,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тел.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221-15-63)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Специалисты отдела (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103, 104, 203):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тел. для консультаций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383) 201-16-81, 221-27-61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221-15-63</a:t>
            </a: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Прием заявителей для личного представления документов и консультирования осуществляется в соответствии со следующим графиком:</a:t>
            </a:r>
          </a:p>
          <a:p>
            <a:pPr lvl="0" algn="ctr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Понедельник	14.00 - 17.00	</a:t>
            </a:r>
          </a:p>
          <a:p>
            <a:pPr algn="ctr" eaLnBrk="0" fontAlgn="base" hangingPunct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Вторник	9.00 - 12.00	</a:t>
            </a:r>
          </a:p>
          <a:p>
            <a:pPr algn="ctr" eaLnBrk="0" fontAlgn="base" hangingPunct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Среда	14.00 - 17.00	</a:t>
            </a:r>
          </a:p>
          <a:p>
            <a:pPr algn="ctr" eaLnBrk="0" fontAlgn="base" hangingPunct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Четверг	9.00 - 12.00	</a:t>
            </a:r>
          </a:p>
          <a:p>
            <a:pPr algn="ctr" eaLnBrk="0" fontAlgn="base" hangingPunct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Пятница	14.00 - 16.00</a:t>
            </a:r>
            <a:r>
              <a:rPr lang="ru-RU" sz="1600" dirty="0"/>
              <a:t>	</a:t>
            </a:r>
          </a:p>
          <a:p>
            <a:pPr algn="ctr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tabLst>
                <a:tab pos="3000375" algn="ctr"/>
              </a:tabLst>
            </a:pP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64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52710"/>
            <a:ext cx="7740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ПЕРЕЧЕНЬ НОРМАТИВНЫХ ПРАВОВЫХ АКТОВ, РЕГУЛИРУЮЩИХ ОТНОШЕНИЯ, ВОЗНИКАЮЩИЕ В СВЯЗИ С ПРЕДОСТАВЛЕНИЕМ ГОСУДАРСТВЕННОЙ УСЛУГИ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03648" y="1628800"/>
            <a:ext cx="7740352" cy="5109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Федеральный закон от 27.07.2010 № 210-ФЗ «Об организации предоставления государственных и муниципальных услуг»;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Федеральный закон от 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12.01.1996 №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7–ФЗ «О некоммерческих организациях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sz="135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Федеральный закон от 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05.12.2005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№ 154-ФЗ «О государственной службе российского казачества»;</a:t>
            </a: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09.08.1995 № 835 «О государственном реестре казачьих обществ в Российской Федерации»;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07.10.2009 № 1124 «Об утверждении Положения о порядке принятия гражданами Российской Федерации, являющимися членами казачьих обществ, обязательств по несению государственной или иной службы»;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Постановление Правительства Российской Федерации от 26.03.2016 № 236 «О требованиях к предоставлению в электронной форме государственных и муниципальных услуг;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Приказ Минюста России  от 02.07.2012 № 129 «Об утверждении Административного регламента Министерства юстиции Российской Федерации по предоставлению государственной услуги по внесению казачьих обществ в государственный реестр казачьих обществ в Российской Федерации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Новосибирской области от 03.10.2017 № 203-ОЗ «Об отдельных вопросах развития российского казачества в Новосибирской области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Правительства Новосибирской области от 10.05.2018 № 187-п «Об установлении порядка заключения договоров (соглашений) с казачьими обществами об оказании ими содействия областным исполнительным органам государственной власти Новосибирской области в осуществлении установленных задач и функций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3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4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31640" y="114210"/>
            <a:ext cx="77403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управление 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юстиции Российской Федерации </a:t>
            </a:r>
            <a:b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Новосибирской области принимает решения о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внесении в государственный реестр </a:t>
            </a:r>
            <a:r>
              <a:rPr lang="ru-RU" sz="20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казачьих обществ в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276872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хуторских;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станичных;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городских;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районных (юртовых) казачьих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14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7985" y="2420888"/>
            <a:ext cx="748883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/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Заявителем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предоставлении государственной услуги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атаман казачьего общества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92859" y="260648"/>
            <a:ext cx="7740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 заявителей</a:t>
            </a:r>
          </a:p>
        </p:txBody>
      </p:sp>
    </p:spTree>
    <p:extLst>
      <p:ext uri="{BB962C8B-B14F-4D97-AF65-F5344CB8AC3E}">
        <p14:creationId xmlns:p14="http://schemas.microsoft.com/office/powerpoint/2010/main" val="700255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88" y="1428749"/>
            <a:ext cx="741682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казачьего общества в государственный реестр;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сведения государственного реестра (принятие решения о внесении казачьего общества в государственный реестр (изменений в сведения государственного реестра);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сведений о казачьем обществе в государственный реестр;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выдача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заявителю свидетельства о внесении казачьего общества в государственный реестр.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 внесении казачьего общества в государственный реестр 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выбору заявителя может быть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форме документа на бумажном носителе, а также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электронной форме.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  <a:hlinkClick r:id="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86694" y="114210"/>
            <a:ext cx="76438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государственной услуги</a:t>
            </a:r>
          </a:p>
        </p:txBody>
      </p:sp>
    </p:spTree>
    <p:extLst>
      <p:ext uri="{BB962C8B-B14F-4D97-AF65-F5344CB8AC3E}">
        <p14:creationId xmlns:p14="http://schemas.microsoft.com/office/powerpoint/2010/main" val="3732461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575602"/>
            <a:ext cx="7812359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казачьего общества в государственный реестр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государственного реестра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об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внесении казачьего общества в государственный реестр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отказе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внесении изменений в сведения государственного реестра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приостановлении процедуры внесения казачьего общества в государственный реестр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приостановлении процедуры внесения изменений в сведения государственного реестра)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принято не позднее чем через 30 календарных дней со дня получения документов, представленных для предоставления государственной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</a:p>
          <a:p>
            <a:pPr algn="ctr"/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об отказе во внесении казачьего общества в государственный реестр (об отказе во внесении изменений в сведения государственного реестра), о приостановлении процедуры внесения казачьего общества в государственный реестр (о приостановлении процедуры внесения изменений в сведения государственного реестра)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направлено заявителю в течение 3 рабочих дней со дня принятия соответствующего решения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внесении казачьего общества в государственный реестр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выдано (направлено) заявителю не позднее 3 рабочих дней со дня принятия решения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внесении казачьего общества в государственный реестр, о внесении изменений в сведения государственного реестра (в случае изменения сведений, содержащихся в ранее выданном свидетельстве).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услуги в случае внесения изменений в сведения государственного реестра осуществляется в сроки, установленные для предоставления государственной услуги по принятию решения о внесении казачьего общества в государственный реестр.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3" name="Рисунок 5" descr="координац совет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03648" y="260648"/>
            <a:ext cx="7740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государственной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не должен превышать 35 рабочих дней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29616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60432"/>
            <a:ext cx="7740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Исчерпывающий перечень документов, </a:t>
            </a: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необходимых для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государственной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endParaRPr lang="ru-RU" sz="2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628800"/>
            <a:ext cx="72728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пунктом 23 Административного регламента для внесения казачьего общества в государственный реестр казачьих обществ в Российской Федерации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представляются: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казачьего общества в государственный реестр казачьих обществ в Российской Федерации по форме № ГРКО01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заверенная заявителем копия решения высшего органа управления казачьего общества о ходатайстве о внесении данного казачьего общества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реестр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заверенная заявителем копия решения высшего органа управления казачьего общества или заверенные заявителем копии решений высших органов управления казачьих обществ, входящих в состав данного казачьего общества, о принятии в установленном порядке на себя членами указанных казачьих обществ обязательств по несению государственной или иной службы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членов хуторского, станичного, городского казачьего общества,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установленном порядке принявших на себя обязательства по несению государственной или иной службы (представляется в форме заполненного листа А заявления по форме № ГРКО01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заверенные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заявителем копии решений высших органов управления казачьих обществ о вхождении в состав данного казачьего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общества.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3507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60432"/>
            <a:ext cx="7740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Исчерпывающий перечень документов, </a:t>
            </a: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необходимых для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государственной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endParaRPr lang="ru-RU" sz="2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628800"/>
            <a:ext cx="7272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соответствии с пунктом 23 Административного регламента для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 в сведения государственного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реестра представляются: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в сведения государственного реестра казачьих обществ в Российской Федерации по форме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ГРКО02;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заверенная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заявителем копия решения высшего органа управления казачьего общества о ходатайстве о внесении изменений в сведения государственного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заверенные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заявителем копии решений высших органов управления казачьих обществ о вхождении в состав данного казачьего общества.</a:t>
            </a:r>
          </a:p>
        </p:txBody>
      </p:sp>
      <p:pic>
        <p:nvPicPr>
          <p:cNvPr id="4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7216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132856"/>
            <a:ext cx="720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(или иное лицо на основании доверенности, выданной заявителем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почтовым отправлением с объявленной ценностью при его пересылке с описью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вложения;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 электронных документов, подписанных усиленной квалифицированной электронной подписью, посредством сети «Интернет», в том числе через Единый портал государственных и муниципальных услуг</a:t>
            </a:r>
          </a:p>
        </p:txBody>
      </p:sp>
      <p:pic>
        <p:nvPicPr>
          <p:cNvPr id="3" name="Рисунок 5" descr="координац совет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5573" r="5511"/>
          <a:stretch>
            <a:fillRect/>
          </a:stretch>
        </p:blipFill>
        <p:spPr bwMode="auto">
          <a:xfrm>
            <a:off x="0" y="0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31640" y="360432"/>
            <a:ext cx="7740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представления документов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необходимых для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государственной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endParaRPr lang="ru-RU" sz="2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3419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Project Post-Mortem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Post-Mortem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7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FFCC00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FFE2AA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8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FFFF66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FFFFB8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9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FFFF00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FFFFAA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oject Post-Mortem 1">
    <a:dk1>
      <a:srgbClr val="003366"/>
    </a:dk1>
    <a:lt1>
      <a:srgbClr val="FFFFFF"/>
    </a:lt1>
    <a:dk2>
      <a:srgbClr val="008080"/>
    </a:dk2>
    <a:lt2>
      <a:srgbClr val="FFCC66"/>
    </a:lt2>
    <a:accent1>
      <a:srgbClr val="3366CC"/>
    </a:accent1>
    <a:accent2>
      <a:srgbClr val="0099CC"/>
    </a:accent2>
    <a:accent3>
      <a:srgbClr val="AAC0C0"/>
    </a:accent3>
    <a:accent4>
      <a:srgbClr val="DADADA"/>
    </a:accent4>
    <a:accent5>
      <a:srgbClr val="ADB8E2"/>
    </a:accent5>
    <a:accent6>
      <a:srgbClr val="008AB9"/>
    </a:accent6>
    <a:hlink>
      <a:srgbClr val="999933"/>
    </a:hlink>
    <a:folHlink>
      <a:srgbClr val="0099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1815</TotalTime>
  <Words>641</Words>
  <Application>Microsoft Office PowerPoint</Application>
  <PresentationFormat>Экран (4:3)</PresentationFormat>
  <Paragraphs>101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Garamond</vt:lpstr>
      <vt:lpstr>Times New Roman</vt:lpstr>
      <vt:lpstr>Wingdings</vt:lpstr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Перечень федеральных органов исполнительной власти, осуществляющих оценку качества оказания общественно полезных услуг</dc:title>
  <dc:creator>bolgarina</dc:creator>
  <cp:lastModifiedBy>Филимонова О.А.</cp:lastModifiedBy>
  <cp:revision>124</cp:revision>
  <cp:lastPrinted>2020-03-10T02:49:57Z</cp:lastPrinted>
  <dcterms:created xsi:type="dcterms:W3CDTF">2017-03-15T09:46:50Z</dcterms:created>
  <dcterms:modified xsi:type="dcterms:W3CDTF">2020-03-10T02:52:44Z</dcterms:modified>
</cp:coreProperties>
</file>